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31" r:id="rId1"/>
    <p:sldMasterId id="2147484743" r:id="rId2"/>
  </p:sldMasterIdLst>
  <p:notesMasterIdLst>
    <p:notesMasterId r:id="rId10"/>
  </p:notesMasterIdLst>
  <p:handoutMasterIdLst>
    <p:handoutMasterId r:id="rId11"/>
  </p:handoutMasterIdLst>
  <p:sldIdLst>
    <p:sldId id="335" r:id="rId3"/>
    <p:sldId id="337" r:id="rId4"/>
    <p:sldId id="343" r:id="rId5"/>
    <p:sldId id="339" r:id="rId6"/>
    <p:sldId id="340" r:id="rId7"/>
    <p:sldId id="341" r:id="rId8"/>
    <p:sldId id="342" r:id="rId9"/>
  </p:sldIdLst>
  <p:sldSz cx="9144000" cy="6858000" type="screen4x3"/>
  <p:notesSz cx="6797675" cy="9926638"/>
  <p:defaultTextStyle>
    <a:defPPr>
      <a:defRPr lang="fr-FR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15FF"/>
    <a:srgbClr val="777777"/>
    <a:srgbClr val="73BA64"/>
    <a:srgbClr val="23A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7691" autoAdjust="0"/>
    <p:restoredTop sz="94660" autoAdjust="0"/>
  </p:normalViewPr>
  <p:slideViewPr>
    <p:cSldViewPr snapToGrid="0" snapToObjects="1">
      <p:cViewPr varScale="1">
        <p:scale>
          <a:sx n="73" d="100"/>
          <a:sy n="73" d="100"/>
        </p:scale>
        <p:origin x="65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3189C95-2B67-413C-8CF0-F7A0713B7807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DF6DC4B-C2EC-4886-8497-1E5563F2CBA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32682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5ECAC62-4997-44C8-B18E-57994F6787B4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 smtClean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195BA73-7037-4260-9C4B-814951FB8A7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68934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675" y="0"/>
            <a:ext cx="9271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60B877A0-C5D3-4427-B5E4-B5F8A19AAC31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7" name="Image 11" descr="logo NPA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624F67BA-48E2-477D-8D37-BF1C32D007F2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1306286"/>
            <a:ext cx="7451154" cy="1207008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31070" y="3901316"/>
            <a:ext cx="4370832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 dirty="0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0335D-BC30-4688-A211-2CD80FACD230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3575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A706821D-DE41-463A-B6BC-7957FA4E2EBA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6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53E0EE1D-79F3-43A4-9FE0-AE676FB24937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3B9CFDC4-7C60-4ACE-A94B-412CD79A0777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1535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BD5CF9F3-64CC-41E8-8548-BF063363D00C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6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EE36D9DA-AE22-4199-B15E-B87705A28A80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47FFDD99-238F-48FD-8889-521FBDD31AC4}" type="datetimeFigureOut">
              <a:rPr lang="fr-FR"/>
              <a:pPr>
                <a:defRPr/>
              </a:pPr>
              <a:t>30/06/2018</a:t>
            </a:fld>
            <a:endParaRPr lang="fr-FR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46327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675" y="0"/>
            <a:ext cx="9271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93FB627A-6ECE-4771-B111-BE35ECEE7FFC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7" name="Image 11" descr="logo NPA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FC4AD6F0-4FC9-4892-96C4-053072284128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1306286"/>
            <a:ext cx="7451154" cy="1207008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31070" y="3901316"/>
            <a:ext cx="4370832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 dirty="0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14919-131A-4747-AC62-FC888FB51C58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02636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EBAFBD31-061C-422F-9B01-D4BDC6848A37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6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7A5C43C4-727E-4446-8DD4-FCAFFA9AD0A6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5D9EA8-76F2-4096-AF88-6DA0C5FB9606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rtlCol="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4837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673B5CAA-93A9-437B-9C40-D61BDEE4ABC8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5" name="Image 11" descr="logo NPA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BEBC22D5-8DAF-4EBC-A3E3-F136D7FDD57F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pic>
        <p:nvPicPr>
          <p:cNvPr id="7" name="Imag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1E87B72D-A10C-4DF9-85A2-DB12E8DB4A41}" type="datetimeFigureOut">
              <a:rPr lang="fr-FR"/>
              <a:pPr>
                <a:defRPr/>
              </a:pPr>
              <a:t>30/06/2018</a:t>
            </a:fld>
            <a:endParaRPr lang="fr-FR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045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A9A866EF-5BBC-4849-8048-AEFEDF4AE169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7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D7EC1FA5-D38F-4AFF-88E2-63D3C24AEC97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DB1D3CF4-331B-4A3C-8FF3-1449A64B9BF1}" type="datetimeFigureOut">
              <a:rPr lang="fr-FR"/>
              <a:pPr>
                <a:defRPr/>
              </a:pPr>
              <a:t>30/06/2018</a:t>
            </a:fld>
            <a:endParaRPr lang="fr-FR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75289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857D1846-5F68-4E06-98C5-AB8D777B4610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9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D1EF646D-29D6-4698-885D-08E82CC8D4B0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1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9F98A152-55A3-499E-A46E-0A634C49DB2E}" type="datetimeFigureOut">
              <a:rPr lang="fr-FR"/>
              <a:pPr>
                <a:defRPr/>
              </a:pPr>
              <a:t>30/06/2018</a:t>
            </a:fld>
            <a:endParaRPr lang="fr-FR" dirty="0"/>
          </a:p>
        </p:txBody>
      </p:sp>
      <p:sp>
        <p:nvSpPr>
          <p:cNvPr id="12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27787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CEC97FC2-9972-44B6-A0E3-36AF58FF7962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5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E13C5911-E718-43DC-89C9-2A778F9DF291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760841F5-E42D-4ED0-90A0-0A1F9909CA76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362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D7364671-2753-49D5-9291-4EB1EB4C04F8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4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54BD26EF-0B82-4248-9478-2BE4CEBAC381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8FD9807F-B5D2-4B80-908C-75D8D8A3CCAC}" type="datetimeFigureOut">
              <a:rPr lang="fr-FR"/>
              <a:pPr>
                <a:defRPr/>
              </a:pPr>
              <a:t>30/06/2018</a:t>
            </a:fld>
            <a:endParaRPr lang="fr-FR" dirty="0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90716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B3578484-8B5C-4155-8966-B238C3CD02FD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7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380E46E6-CA56-4A6C-A236-1793FFFC0CFB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C031A86D-2BBA-4847-8116-D7A4FF9DBF8B}" type="datetimeFigureOut">
              <a:rPr lang="fr-FR"/>
              <a:pPr>
                <a:defRPr/>
              </a:pPr>
              <a:t>30/06/2018</a:t>
            </a:fld>
            <a:endParaRPr lang="fr-FR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1370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19B34B03-43EB-4785-B68C-11F87295C411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6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44E44B0F-9F8C-462D-8AAC-591B598FAA27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107C0-06F5-496F-97DA-626389ECA551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 rtlCol="0"/>
          <a:lstStyle>
            <a:lvl1pPr eaLnBrk="1" hangingPunct="1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98534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30EFCAE5-378A-49BE-A11D-B52DDBA10ACC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7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0E6C1F88-7468-4D16-837E-854DEA8DCB89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ED48623C-AF13-43C2-8BCB-DA1C331ECF1C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20572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C8FB0E46-0E71-44FF-8857-9BE0722EC9FB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6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22C7C816-9914-4BFE-B404-CD8E3ABFF9E3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634FBC07-9BD7-4213-B396-3214DB48C1EF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070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14FF8783-017B-4C1E-B176-BF9A065FC851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6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16301613-44F0-4396-BDE0-E88DBAEAFE3B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3BC29A9C-F516-45C2-A7A3-3D635EB9692E}" type="datetimeFigureOut">
              <a:rPr lang="fr-FR"/>
              <a:pPr>
                <a:defRPr/>
              </a:pPr>
              <a:t>30/06/2018</a:t>
            </a:fld>
            <a:endParaRPr lang="fr-FR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2682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C6AAF035-D662-4E06-B718-0A3B998545D7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5" name="Image 11" descr="logo NPA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18A25C97-5E07-46D9-AA8C-B18E43431162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pic>
        <p:nvPicPr>
          <p:cNvPr id="7" name="Imag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3758701E-D157-471A-9AFA-069FCBD5D26E}" type="datetimeFigureOut">
              <a:rPr lang="fr-FR"/>
              <a:pPr>
                <a:defRPr/>
              </a:pPr>
              <a:t>30/06/2018</a:t>
            </a:fld>
            <a:endParaRPr lang="fr-FR" dirty="0"/>
          </a:p>
        </p:txBody>
      </p:sp>
      <p:sp>
        <p:nvSpPr>
          <p:cNvPr id="9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200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1B09EF4C-2DA6-4923-A837-62FE59E26E03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7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D68DC2BC-1A09-41E5-9A42-D76E1213FC6F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EEDD5734-84CF-48C3-88E2-E7861B872AAE}" type="datetimeFigureOut">
              <a:rPr lang="fr-FR"/>
              <a:pPr>
                <a:defRPr/>
              </a:pPr>
              <a:t>30/06/2018</a:t>
            </a:fld>
            <a:endParaRPr lang="fr-FR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5804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214C4245-A274-49EF-B977-C4D90313456A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9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D0DBC755-6E9F-4A3F-B0A0-A68EFF7BAF4F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11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2A42F3DA-BB55-4877-AB6C-F6CC8AF277ED}" type="datetimeFigureOut">
              <a:rPr lang="fr-FR"/>
              <a:pPr>
                <a:defRPr/>
              </a:pPr>
              <a:t>30/06/2018</a:t>
            </a:fld>
            <a:endParaRPr lang="fr-FR" dirty="0"/>
          </a:p>
        </p:txBody>
      </p:sp>
      <p:sp>
        <p:nvSpPr>
          <p:cNvPr id="12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917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1E6686AA-D854-420F-BB63-BB5BB4B6CD65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5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9DE24811-DBE0-404D-8146-D8D0B4AAF433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17914999-CF4B-4A8B-A7CA-3FFFEE99FACB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1669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646B555C-956C-441F-A375-7DBBCCD61AA0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4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002AD35D-3E27-4841-96D4-178AEE54CF5B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6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DB384E7E-CC85-4E9F-8EC0-28A7023BBC38}" type="datetimeFigureOut">
              <a:rPr lang="fr-FR"/>
              <a:pPr>
                <a:defRPr/>
              </a:pPr>
              <a:t>30/06/2018</a:t>
            </a:fld>
            <a:endParaRPr lang="fr-FR" dirty="0"/>
          </a:p>
        </p:txBody>
      </p:sp>
      <p:sp>
        <p:nvSpPr>
          <p:cNvPr id="7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693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9A5E7F66-6E0C-4934-978B-BABE8AC1631D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7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8ABABEBB-EEBB-4B3D-B7FD-F04F63CFE6A3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0E2F9F8E-7981-4063-8886-39150D8AE784}" type="datetimeFigureOut">
              <a:rPr lang="fr-FR"/>
              <a:pPr>
                <a:defRPr/>
              </a:pPr>
              <a:t>30/06/2018</a:t>
            </a:fld>
            <a:endParaRPr lang="fr-FR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4725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8" y="34925"/>
            <a:ext cx="8763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B476E736-0D26-47D9-B73E-D2EA6B43E5F7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7" name="Image 11" descr="logo NPA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B4817870-7CE1-422C-A4E6-32F30CC37B3C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fld id="{C572A42B-66CD-4D4F-B82A-8E0F62A60760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268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Imag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36513"/>
            <a:ext cx="8731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et modifiez le titre</a:t>
            </a:r>
          </a:p>
        </p:txBody>
      </p:sp>
      <p:sp>
        <p:nvSpPr>
          <p:cNvPr id="6148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A81409A6-E5AE-45A0-881D-087A3059F390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B14969ED-CE9B-45FD-82C7-477144C9E2BA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6152" name="Image 11" descr="logo NPA.eps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charset="0"/>
              </a:defRPr>
            </a:lvl1pPr>
          </a:lstStyle>
          <a:p>
            <a:pPr>
              <a:defRPr/>
            </a:pPr>
            <a:fld id="{B720BB20-C9FB-4C13-81D7-DE5E4087DB2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034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1651608E-0CA6-4AC1-9445-25751404F2E2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64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32" r:id="rId1"/>
    <p:sldLayoutId id="2147484733" r:id="rId2"/>
    <p:sldLayoutId id="2147484734" r:id="rId3"/>
    <p:sldLayoutId id="2147484735" r:id="rId4"/>
    <p:sldLayoutId id="2147484736" r:id="rId5"/>
    <p:sldLayoutId id="2147484737" r:id="rId6"/>
    <p:sldLayoutId id="2147484738" r:id="rId7"/>
    <p:sldLayoutId id="2147484739" r:id="rId8"/>
    <p:sldLayoutId id="2147484740" r:id="rId9"/>
    <p:sldLayoutId id="2147484741" r:id="rId10"/>
    <p:sldLayoutId id="2147484742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Imag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36513"/>
            <a:ext cx="8731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et modifiez le titre</a:t>
            </a:r>
          </a:p>
        </p:txBody>
      </p:sp>
      <p:sp>
        <p:nvSpPr>
          <p:cNvPr id="13316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C79E9FA5-B7FC-4B6A-BB3E-205B5140C277}" type="datetimeFigureOut">
              <a:rPr lang="fr-FR"/>
              <a:pPr>
                <a:defRPr/>
              </a:pPr>
              <a:t>30/06/2018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Signalisation droite 7"/>
          <p:cNvSpPr/>
          <p:nvPr/>
        </p:nvSpPr>
        <p:spPr>
          <a:xfrm>
            <a:off x="0" y="2943225"/>
            <a:ext cx="566738" cy="211138"/>
          </a:xfrm>
          <a:prstGeom prst="homePlate">
            <a:avLst/>
          </a:prstGeom>
          <a:gradFill flip="none" rotWithShape="1">
            <a:gsLst>
              <a:gs pos="100000">
                <a:srgbClr val="73BA64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fr-FR" sz="1000">
                <a:solidFill>
                  <a:srgbClr val="FFFFFF"/>
                </a:solidFill>
              </a:rPr>
              <a:t>  </a:t>
            </a:r>
            <a:fld id="{13FF8CC5-123C-411E-AB2D-DD30B061E33B}" type="slidenum">
              <a:rPr lang="fr-FR" sz="1000">
                <a:solidFill>
                  <a:srgbClr val="FFFFFF"/>
                </a:solidFill>
              </a:rPr>
              <a:pPr eaLnBrk="1" hangingPunct="1">
                <a:defRPr/>
              </a:pPr>
              <a:t>‹N°›</a:t>
            </a:fld>
            <a:endParaRPr lang="fr-FR" sz="1000">
              <a:solidFill>
                <a:srgbClr val="FFFFFF"/>
              </a:solidFill>
            </a:endParaRPr>
          </a:p>
        </p:txBody>
      </p:sp>
      <p:pic>
        <p:nvPicPr>
          <p:cNvPr id="13320" name="Image 11" descr="logo NPA.eps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5853113"/>
            <a:ext cx="947738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space réservé du numéro de diapositive 1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charset="0"/>
              </a:defRPr>
            </a:lvl1pPr>
          </a:lstStyle>
          <a:p>
            <a:pPr>
              <a:defRPr/>
            </a:pPr>
            <a:fld id="{40A583C3-776D-4C76-87CF-44F7E4AF44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sp>
        <p:nvSpPr>
          <p:cNvPr id="1034" name="Rectangle 2"/>
          <p:cNvSpPr>
            <a:spLocks noChangeArrowheads="1"/>
          </p:cNvSpPr>
          <p:nvPr/>
        </p:nvSpPr>
        <p:spPr bwMode="auto">
          <a:xfrm>
            <a:off x="-82550" y="2444750"/>
            <a:ext cx="568325" cy="3683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fld id="{5A4F10A7-D438-4745-B4CB-EB3CB455F167}" type="slidenum">
              <a:rPr lang="fr-FR" altLang="fr-FR" smtClean="0">
                <a:solidFill>
                  <a:srgbClr val="FFFFFF"/>
                </a:solidFill>
                <a:latin typeface="Calibri" pitchFamily="34" charset="0"/>
              </a:rPr>
              <a:pPr>
                <a:defRPr/>
              </a:pPr>
              <a:t>‹N°›</a:t>
            </a:fld>
            <a:endParaRPr lang="fr-FR" altLang="fr-FR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13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4" r:id="rId1"/>
    <p:sldLayoutId id="2147484745" r:id="rId2"/>
    <p:sldLayoutId id="2147484746" r:id="rId3"/>
    <p:sldLayoutId id="2147484747" r:id="rId4"/>
    <p:sldLayoutId id="2147484748" r:id="rId5"/>
    <p:sldLayoutId id="2147484749" r:id="rId6"/>
    <p:sldLayoutId id="2147484750" r:id="rId7"/>
    <p:sldLayoutId id="2147484751" r:id="rId8"/>
    <p:sldLayoutId id="2147484752" r:id="rId9"/>
    <p:sldLayoutId id="2147484753" r:id="rId10"/>
    <p:sldLayoutId id="2147484754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euille%20d%20'exercices.pdf" TargetMode="Externa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Fiche%20auto-&#233;valuation.pdf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Evaluation.pdf" TargetMode="Externa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Titre 1"/>
          <p:cNvSpPr>
            <a:spLocks noGrp="1"/>
          </p:cNvSpPr>
          <p:nvPr>
            <p:ph type="ctrTitle"/>
          </p:nvPr>
        </p:nvSpPr>
        <p:spPr>
          <a:xfrm>
            <a:off x="134938" y="1320800"/>
            <a:ext cx="6588125" cy="169545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fr-FR" altLang="fr-FR" b="1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Graf « évaluation »</a:t>
            </a:r>
            <a:endParaRPr lang="fr-FR" altLang="fr-FR" smtClean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63171" name="Sous-titre 2"/>
          <p:cNvSpPr>
            <a:spLocks noGrp="1"/>
          </p:cNvSpPr>
          <p:nvPr>
            <p:ph type="subTitle" idx="1"/>
          </p:nvPr>
        </p:nvSpPr>
        <p:spPr>
          <a:xfrm>
            <a:off x="3138488" y="4686300"/>
            <a:ext cx="6364287" cy="865188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FR" altLang="fr-FR" sz="2600" b="1" smtClean="0">
                <a:solidFill>
                  <a:schemeClr val="tx1"/>
                </a:solidFill>
              </a:rPr>
              <a:t>Explicitation des attendus</a:t>
            </a:r>
          </a:p>
          <a:p>
            <a:pPr eaLnBrk="1" hangingPunct="1"/>
            <a:r>
              <a:rPr lang="fr-FR" altLang="fr-FR" sz="1600" b="1" i="1" smtClean="0">
                <a:solidFill>
                  <a:schemeClr val="tx1"/>
                </a:solidFill>
              </a:rPr>
              <a:t>M. Jambu – LP Léonard de Vinci, Nantes</a:t>
            </a:r>
          </a:p>
        </p:txBody>
      </p:sp>
    </p:spTree>
    <p:extLst>
      <p:ext uri="{BB962C8B-B14F-4D97-AF65-F5344CB8AC3E}">
        <p14:creationId xmlns:p14="http://schemas.microsoft.com/office/powerpoint/2010/main" val="354804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4"/>
          <p:cNvSpPr>
            <a:spLocks noChangeArrowheads="1"/>
          </p:cNvSpPr>
          <p:nvPr/>
        </p:nvSpPr>
        <p:spPr bwMode="auto">
          <a:xfrm>
            <a:off x="1209675" y="202247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fr-FR" sz="1800" smtClean="0">
              <a:solidFill>
                <a:srgbClr val="000000"/>
              </a:solidFill>
              <a:latin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fr-FR" altLang="fr-FR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973138" y="928688"/>
            <a:ext cx="7713662" cy="533558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Blip>
                <a:blip r:embed="rId2"/>
              </a:buBlip>
              <a:tabLst>
                <a:tab pos="630555" algn="l"/>
              </a:tabLst>
              <a:defRPr/>
            </a:pPr>
            <a:r>
              <a:rPr lang="fr-FR" altLang="fr-FR" sz="2000" b="1" dirty="0">
                <a:solidFill>
                  <a:srgbClr val="002060"/>
                </a:solidFill>
                <a:ea typeface="Calibri"/>
                <a:cs typeface="Arial"/>
              </a:rPr>
              <a:t>Objectifs  </a:t>
            </a:r>
            <a:r>
              <a:rPr lang="fr-FR" altLang="fr-FR" sz="2000" b="1" dirty="0" smtClean="0">
                <a:solidFill>
                  <a:srgbClr val="002060"/>
                </a:solidFill>
                <a:ea typeface="Calibri"/>
                <a:cs typeface="Arial"/>
              </a:rPr>
              <a:t>:</a:t>
            </a: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	- Faire </a:t>
            </a:r>
            <a:r>
              <a:rPr lang="fr-FR" sz="2000" b="1" dirty="0" smtClean="0">
                <a:solidFill>
                  <a:prstClr val="black"/>
                </a:solidFill>
                <a:ea typeface="Calibri"/>
                <a:cs typeface="Times New Roman"/>
              </a:rPr>
              <a:t>prendre conscience aux élèves de leurs difficultés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 et des attendus, afin de mieux les préparer à l’évaluation.</a:t>
            </a:r>
          </a:p>
          <a:p>
            <a:pPr algn="just" eaLnBrk="1" hangingPunct="1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	</a:t>
            </a:r>
          </a:p>
          <a:p>
            <a:pPr algn="just" eaLnBrk="1" hangingPunct="1">
              <a:spcBef>
                <a:spcPts val="0"/>
              </a:spcBef>
              <a:spcAft>
                <a:spcPts val="240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	- Aboutir à la </a:t>
            </a:r>
            <a:r>
              <a:rPr lang="fr-FR" sz="2000" b="1" dirty="0" err="1" smtClean="0">
                <a:solidFill>
                  <a:prstClr val="black"/>
                </a:solidFill>
                <a:ea typeface="Calibri"/>
                <a:cs typeface="Times New Roman"/>
              </a:rPr>
              <a:t>co</a:t>
            </a:r>
            <a:r>
              <a:rPr lang="fr-FR" sz="2000" b="1" dirty="0" smtClean="0">
                <a:solidFill>
                  <a:prstClr val="black"/>
                </a:solidFill>
                <a:ea typeface="Calibri"/>
                <a:cs typeface="Times New Roman"/>
              </a:rPr>
              <a:t>-construction </a:t>
            </a:r>
            <a:r>
              <a:rPr lang="fr-FR" sz="2000" b="1" dirty="0" smtClean="0">
                <a:solidFill>
                  <a:prstClr val="black"/>
                </a:solidFill>
                <a:ea typeface="Calibri"/>
                <a:cs typeface="Times New Roman"/>
              </a:rPr>
              <a:t>d’une grille d’attendus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, en termes de connaissances et compétences, qui sera </a:t>
            </a:r>
            <a:r>
              <a:rPr lang="fr-FR" sz="2000" b="1" dirty="0" smtClean="0">
                <a:solidFill>
                  <a:prstClr val="black"/>
                </a:solidFill>
                <a:ea typeface="Calibri"/>
                <a:cs typeface="Times New Roman"/>
              </a:rPr>
              <a:t>utilisée lors de l’évaluation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Blip>
                <a:blip r:embed="rId2"/>
              </a:buBlip>
              <a:tabLst>
                <a:tab pos="630555" algn="l"/>
              </a:tabLst>
              <a:defRPr/>
            </a:pPr>
            <a:r>
              <a:rPr lang="fr-FR" sz="2000" b="1" dirty="0" smtClean="0">
                <a:solidFill>
                  <a:srgbClr val="002060"/>
                </a:solidFill>
                <a:ea typeface="Calibri"/>
                <a:cs typeface="Arial"/>
              </a:rPr>
              <a:t>Organisation :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srgbClr val="002060"/>
                </a:solidFill>
                <a:ea typeface="Calibri"/>
                <a:cs typeface="Arial"/>
              </a:rPr>
              <a:t>	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Arial"/>
              </a:rPr>
              <a:t>La séquence a été réalisée sur trois séances :</a:t>
            </a:r>
          </a:p>
          <a:p>
            <a:pPr marL="355600" indent="-355600"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tabLst>
                <a:tab pos="531813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Arial"/>
              </a:rPr>
              <a:t>	- 1</a:t>
            </a:r>
            <a:r>
              <a:rPr lang="fr-FR" sz="2000" baseline="30000" dirty="0" smtClean="0">
                <a:solidFill>
                  <a:prstClr val="black"/>
                </a:solidFill>
                <a:ea typeface="Calibri"/>
                <a:cs typeface="Arial"/>
              </a:rPr>
              <a:t>ère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Arial"/>
              </a:rPr>
              <a:t> séance : </a:t>
            </a:r>
            <a:r>
              <a:rPr lang="fr-FR" sz="2000" u="sng" dirty="0" smtClean="0">
                <a:solidFill>
                  <a:prstClr val="black"/>
                </a:solidFill>
                <a:ea typeface="Calibri"/>
                <a:cs typeface="Arial"/>
              </a:rPr>
              <a:t>recensement </a:t>
            </a:r>
            <a:r>
              <a:rPr lang="fr-FR" sz="2000" u="sng" dirty="0">
                <a:solidFill>
                  <a:prstClr val="black"/>
                </a:solidFill>
                <a:ea typeface="Calibri"/>
                <a:cs typeface="Arial"/>
              </a:rPr>
              <a:t>par les élèves </a:t>
            </a:r>
            <a:r>
              <a:rPr lang="fr-FR" sz="2000" u="sng" dirty="0" smtClean="0">
                <a:solidFill>
                  <a:prstClr val="black"/>
                </a:solidFill>
                <a:ea typeface="Calibri"/>
                <a:cs typeface="Arial"/>
              </a:rPr>
              <a:t>des difficultés rencontrées 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Arial"/>
              </a:rPr>
              <a:t>lors d’une séance d’exercices ; 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Arial"/>
              </a:rPr>
              <a:t>	- 2</a:t>
            </a:r>
            <a:r>
              <a:rPr lang="fr-FR" sz="2000" baseline="30000" dirty="0" smtClean="0">
                <a:solidFill>
                  <a:prstClr val="black"/>
                </a:solidFill>
                <a:ea typeface="Calibri"/>
                <a:cs typeface="Arial"/>
              </a:rPr>
              <a:t>ème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Arial"/>
              </a:rPr>
              <a:t> séance : </a:t>
            </a:r>
            <a:r>
              <a:rPr lang="fr-FR" sz="2000" u="sng" dirty="0" smtClean="0">
                <a:solidFill>
                  <a:prstClr val="black"/>
                </a:solidFill>
                <a:ea typeface="Calibri"/>
                <a:cs typeface="Arial"/>
              </a:rPr>
              <a:t>construction de la grille d’attendus 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Arial"/>
              </a:rPr>
              <a:t>par les élèves ; 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Arial"/>
              </a:rPr>
              <a:t>	- 3</a:t>
            </a:r>
            <a:r>
              <a:rPr lang="fr-FR" sz="2000" baseline="30000" dirty="0" smtClean="0">
                <a:solidFill>
                  <a:prstClr val="black"/>
                </a:solidFill>
                <a:ea typeface="Calibri"/>
                <a:cs typeface="Arial"/>
              </a:rPr>
              <a:t>ème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Arial"/>
              </a:rPr>
              <a:t> séance : </a:t>
            </a:r>
            <a:r>
              <a:rPr lang="fr-FR" sz="2000" u="sng" dirty="0" smtClean="0">
                <a:solidFill>
                  <a:prstClr val="black"/>
                </a:solidFill>
                <a:ea typeface="Calibri"/>
                <a:cs typeface="Arial"/>
              </a:rPr>
              <a:t>évaluation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Arial"/>
              </a:rPr>
              <a:t> en se basant sur la grille d’attendus construite par les élèves.</a:t>
            </a: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	Le travail a été effectué par </a:t>
            </a:r>
            <a:r>
              <a:rPr lang="fr-FR" sz="2000" b="1" dirty="0" smtClean="0">
                <a:solidFill>
                  <a:prstClr val="black"/>
                </a:solidFill>
                <a:ea typeface="Calibri"/>
                <a:cs typeface="Times New Roman"/>
              </a:rPr>
              <a:t>binôme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 pour favoriser les échanges et l’entraide. </a:t>
            </a: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	</a:t>
            </a: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	</a:t>
            </a:r>
            <a:endParaRPr lang="fr-FR" sz="2000" b="1" u="sng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240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	</a:t>
            </a:r>
          </a:p>
        </p:txBody>
      </p:sp>
      <p:sp>
        <p:nvSpPr>
          <p:cNvPr id="7" name="Titre 1"/>
          <p:cNvSpPr txBox="1">
            <a:spLocks/>
          </p:cNvSpPr>
          <p:nvPr/>
        </p:nvSpPr>
        <p:spPr bwMode="auto">
          <a:xfrm>
            <a:off x="1133475" y="274638"/>
            <a:ext cx="7553325" cy="41751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fr-FR" sz="2000" b="1" dirty="0" smtClean="0">
                <a:solidFill>
                  <a:prstClr val="black"/>
                </a:solidFill>
                <a:ea typeface="Calibri"/>
                <a:cs typeface="Arial"/>
              </a:rPr>
              <a:t>La démarche</a:t>
            </a:r>
            <a:endParaRPr lang="fr-FR" sz="2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4471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4"/>
          <p:cNvSpPr>
            <a:spLocks noChangeArrowheads="1"/>
          </p:cNvSpPr>
          <p:nvPr/>
        </p:nvSpPr>
        <p:spPr bwMode="auto">
          <a:xfrm>
            <a:off x="1209675" y="202247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fr-FR" sz="1800" smtClean="0">
              <a:solidFill>
                <a:srgbClr val="000000"/>
              </a:solidFill>
              <a:latin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fr-FR" altLang="fr-FR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1133475" y="1050925"/>
            <a:ext cx="7713663" cy="48990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120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altLang="fr-FR" sz="2000" b="1" dirty="0" smtClean="0">
                <a:solidFill>
                  <a:prstClr val="black"/>
                </a:solidFill>
                <a:ea typeface="Calibri"/>
                <a:cs typeface="Arial"/>
              </a:rPr>
              <a:t>La première séance est basée sur une série d’exercices.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Blip>
                <a:blip r:embed="rId2"/>
              </a:buBlip>
              <a:tabLst>
                <a:tab pos="630555" algn="l"/>
              </a:tabLst>
              <a:defRPr/>
            </a:pPr>
            <a:r>
              <a:rPr lang="fr-FR" altLang="fr-FR" sz="2000" b="1" dirty="0" smtClean="0">
                <a:solidFill>
                  <a:srgbClr val="002060"/>
                </a:solidFill>
                <a:ea typeface="Calibri"/>
                <a:cs typeface="Arial"/>
              </a:rPr>
              <a:t>Les consignes données aux élèves :</a:t>
            </a: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indent="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indent="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indent="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indent="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Les </a:t>
            </a:r>
            <a:r>
              <a:rPr lang="fr-FR" sz="2000" b="1" dirty="0" smtClean="0">
                <a:solidFill>
                  <a:prstClr val="black"/>
                </a:solidFill>
                <a:ea typeface="Calibri"/>
                <a:cs typeface="Times New Roman"/>
              </a:rPr>
              <a:t>binômes de niveaux homogènes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 sont à privilégier pour éviter qu’un élève fasse  l’ensemble du travail et que l’élève en difficulté recopie seulement les réponses.</a:t>
            </a:r>
            <a:endParaRPr lang="fr-FR" altLang="fr-FR" sz="2000" b="1" dirty="0" smtClean="0">
              <a:solidFill>
                <a:srgbClr val="002060"/>
              </a:solidFill>
              <a:ea typeface="Calibri" pitchFamily="34" charset="0"/>
              <a:cs typeface="Arial" charset="0"/>
            </a:endParaRP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b="1" u="sng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240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	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 bwMode="auto">
          <a:xfrm>
            <a:off x="1133475" y="274638"/>
            <a:ext cx="7553325" cy="41751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fr-FR" sz="2000" b="1" dirty="0" smtClean="0">
                <a:solidFill>
                  <a:prstClr val="black"/>
                </a:solidFill>
                <a:ea typeface="Calibri"/>
                <a:cs typeface="Arial"/>
              </a:rPr>
              <a:t>Séance 1 : Recensement réussites/erreurs</a:t>
            </a:r>
            <a:endParaRPr lang="fr-FR" sz="2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6" name="ZoneTexte 5"/>
          <p:cNvSpPr txBox="1">
            <a:spLocks noChangeArrowheads="1"/>
          </p:cNvSpPr>
          <p:nvPr/>
        </p:nvSpPr>
        <p:spPr bwMode="auto">
          <a:xfrm>
            <a:off x="1209675" y="1888611"/>
            <a:ext cx="7659687" cy="30469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sz="1200" dirty="0">
                <a:latin typeface="Arial"/>
                <a:ea typeface="Calibri"/>
                <a:cs typeface="Times New Roman"/>
              </a:rPr>
              <a:t>Travail par </a:t>
            </a:r>
            <a:r>
              <a:rPr lang="fr-FR" sz="1200" b="1" dirty="0">
                <a:latin typeface="Arial"/>
                <a:ea typeface="Calibri"/>
                <a:cs typeface="Times New Roman"/>
              </a:rPr>
              <a:t>binôme</a:t>
            </a:r>
            <a:r>
              <a:rPr lang="fr-FR" sz="1200" dirty="0">
                <a:latin typeface="Arial"/>
                <a:ea typeface="Calibri"/>
                <a:cs typeface="Times New Roman"/>
              </a:rPr>
              <a:t>, dans la mesure du possible, par </a:t>
            </a:r>
            <a:r>
              <a:rPr lang="fr-FR" sz="1200" b="1" dirty="0">
                <a:latin typeface="Arial"/>
                <a:ea typeface="Calibri"/>
                <a:cs typeface="Times New Roman"/>
              </a:rPr>
              <a:t>groupe de besoins, de niveaux</a:t>
            </a:r>
            <a:r>
              <a:rPr lang="fr-FR" sz="1200" dirty="0">
                <a:latin typeface="Arial"/>
                <a:ea typeface="Calibri"/>
                <a:cs typeface="Times New Roman"/>
              </a:rPr>
              <a:t> ;</a:t>
            </a:r>
            <a:endParaRPr lang="fr-FR" sz="1200" dirty="0">
              <a:latin typeface="Calibri"/>
              <a:ea typeface="Calibri"/>
              <a:cs typeface="Times New Roman"/>
            </a:endParaRPr>
          </a:p>
          <a:p>
            <a:pPr marL="457200">
              <a:spcAft>
                <a:spcPts val="0"/>
              </a:spcAft>
            </a:pPr>
            <a:r>
              <a:rPr lang="fr-FR" sz="1200" dirty="0">
                <a:latin typeface="Arial"/>
                <a:ea typeface="Calibri"/>
                <a:cs typeface="Times New Roman"/>
              </a:rPr>
              <a:t> </a:t>
            </a:r>
            <a:endParaRPr lang="fr-FR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sz="1200" b="1" dirty="0">
                <a:latin typeface="Arial"/>
                <a:ea typeface="Calibri"/>
                <a:cs typeface="Times New Roman"/>
              </a:rPr>
              <a:t>Effectuer</a:t>
            </a:r>
            <a:r>
              <a:rPr lang="fr-FR" sz="1200" dirty="0">
                <a:latin typeface="Arial"/>
                <a:ea typeface="Calibri"/>
                <a:cs typeface="Times New Roman"/>
              </a:rPr>
              <a:t> les exercices distribués. N’hésitez pas à appeler le professeur si vous êtes bloqués après 5 minutes de recherche. </a:t>
            </a:r>
            <a:endParaRPr lang="fr-FR" sz="1200" dirty="0" smtClean="0">
              <a:latin typeface="Arial"/>
              <a:ea typeface="Calibri"/>
              <a:cs typeface="Times New Roman"/>
            </a:endParaRPr>
          </a:p>
          <a:p>
            <a:pPr lvl="0">
              <a:spcAft>
                <a:spcPts val="0"/>
              </a:spcAft>
            </a:pPr>
            <a:r>
              <a:rPr lang="fr-FR" sz="1200" dirty="0">
                <a:latin typeface="Arial"/>
                <a:ea typeface="Calibri"/>
                <a:cs typeface="Times New Roman"/>
              </a:rPr>
              <a:t> </a:t>
            </a:r>
            <a:endParaRPr lang="fr-FR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sz="1200" dirty="0">
                <a:latin typeface="Arial"/>
                <a:ea typeface="Calibri"/>
                <a:cs typeface="Times New Roman"/>
              </a:rPr>
              <a:t>Sur une </a:t>
            </a:r>
            <a:r>
              <a:rPr lang="fr-FR" sz="1200" b="1" dirty="0">
                <a:latin typeface="Arial"/>
                <a:ea typeface="Calibri"/>
                <a:cs typeface="Times New Roman"/>
              </a:rPr>
              <a:t>feuille à part</a:t>
            </a:r>
            <a:r>
              <a:rPr lang="fr-FR" sz="1200" dirty="0">
                <a:latin typeface="Arial"/>
                <a:ea typeface="Calibri"/>
                <a:cs typeface="Times New Roman"/>
              </a:rPr>
              <a:t> comprenant votre </a:t>
            </a:r>
            <a:r>
              <a:rPr lang="fr-FR" sz="1200" b="1" dirty="0">
                <a:latin typeface="Arial"/>
                <a:ea typeface="Calibri"/>
                <a:cs typeface="Times New Roman"/>
              </a:rPr>
              <a:t>nom et prénom</a:t>
            </a:r>
            <a:r>
              <a:rPr lang="fr-FR" sz="1200" dirty="0">
                <a:latin typeface="Arial"/>
                <a:ea typeface="Calibri"/>
                <a:cs typeface="Times New Roman"/>
              </a:rPr>
              <a:t>, lors de la résolution, de manière précise, lister les questions, qui vont ont </a:t>
            </a:r>
            <a:r>
              <a:rPr lang="fr-FR" sz="1200" b="1" dirty="0">
                <a:latin typeface="Arial"/>
                <a:ea typeface="Calibri"/>
                <a:cs typeface="Times New Roman"/>
              </a:rPr>
              <a:t>posé problème</a:t>
            </a:r>
            <a:r>
              <a:rPr lang="fr-FR" sz="1200" dirty="0">
                <a:latin typeface="Arial"/>
                <a:ea typeface="Calibri"/>
                <a:cs typeface="Times New Roman"/>
              </a:rPr>
              <a:t> ou qui ont été </a:t>
            </a:r>
            <a:r>
              <a:rPr lang="fr-FR" sz="1200" b="1" dirty="0">
                <a:latin typeface="Arial"/>
                <a:ea typeface="Calibri"/>
                <a:cs typeface="Times New Roman"/>
              </a:rPr>
              <a:t>sans difficulté </a:t>
            </a:r>
            <a:r>
              <a:rPr lang="fr-FR" sz="1200" dirty="0">
                <a:latin typeface="Arial"/>
                <a:ea typeface="Calibri"/>
                <a:cs typeface="Times New Roman"/>
              </a:rPr>
              <a:t>;</a:t>
            </a:r>
            <a:endParaRPr lang="fr-FR" sz="1200" dirty="0">
              <a:latin typeface="Calibri"/>
              <a:ea typeface="Calibri"/>
              <a:cs typeface="Times New Roman"/>
            </a:endParaRPr>
          </a:p>
          <a:p>
            <a:pPr marL="899160">
              <a:spcAft>
                <a:spcPts val="0"/>
              </a:spcAft>
            </a:pPr>
            <a:r>
              <a:rPr lang="fr-FR" sz="1200" u="sng" dirty="0">
                <a:latin typeface="Arial"/>
                <a:ea typeface="Calibri"/>
                <a:cs typeface="Times New Roman"/>
              </a:rPr>
              <a:t>Exemples :</a:t>
            </a:r>
            <a:r>
              <a:rPr lang="fr-FR" sz="1200" dirty="0">
                <a:latin typeface="Arial"/>
                <a:ea typeface="Calibri"/>
                <a:cs typeface="Times New Roman"/>
              </a:rPr>
              <a:t> 	Exercice 2 (p.4) – j’ai réussi à construire le tableau de signes</a:t>
            </a:r>
            <a:endParaRPr lang="fr-FR" sz="1200" dirty="0">
              <a:latin typeface="Calibri"/>
              <a:ea typeface="Calibri"/>
              <a:cs typeface="Times New Roman"/>
            </a:endParaRPr>
          </a:p>
          <a:p>
            <a:pPr marL="899160">
              <a:spcAft>
                <a:spcPts val="0"/>
              </a:spcAft>
            </a:pPr>
            <a:r>
              <a:rPr lang="fr-FR" sz="1200" dirty="0">
                <a:latin typeface="Arial"/>
                <a:ea typeface="Calibri"/>
                <a:cs typeface="Times New Roman"/>
              </a:rPr>
              <a:t>			...               j’ai mal placé le zéro sur la 2</a:t>
            </a:r>
            <a:r>
              <a:rPr lang="fr-FR" sz="1200" baseline="30000" dirty="0">
                <a:latin typeface="Arial"/>
                <a:ea typeface="Calibri"/>
                <a:cs typeface="Times New Roman"/>
              </a:rPr>
              <a:t>ème</a:t>
            </a:r>
            <a:r>
              <a:rPr lang="fr-FR" sz="1200" dirty="0">
                <a:latin typeface="Arial"/>
                <a:ea typeface="Calibri"/>
                <a:cs typeface="Times New Roman"/>
              </a:rPr>
              <a:t> ligne…</a:t>
            </a:r>
            <a:endParaRPr lang="fr-FR" sz="1200" dirty="0">
              <a:latin typeface="Calibri"/>
              <a:ea typeface="Calibri"/>
              <a:cs typeface="Times New Roman"/>
            </a:endParaRPr>
          </a:p>
          <a:p>
            <a:pPr marL="899160">
              <a:spcAft>
                <a:spcPts val="0"/>
              </a:spcAft>
            </a:pPr>
            <a:r>
              <a:rPr lang="fr-FR" sz="1200" dirty="0">
                <a:latin typeface="Arial"/>
                <a:ea typeface="Calibri"/>
                <a:cs typeface="Times New Roman"/>
              </a:rPr>
              <a:t>			…	       je ne comprends pas pourquoi on met un +.</a:t>
            </a:r>
            <a:endParaRPr lang="fr-FR" sz="1200" dirty="0">
              <a:latin typeface="Calibri"/>
              <a:ea typeface="Calibri"/>
              <a:cs typeface="Times New Roman"/>
            </a:endParaRPr>
          </a:p>
          <a:p>
            <a:pPr marL="1348740" indent="449580">
              <a:spcAft>
                <a:spcPts val="0"/>
              </a:spcAft>
            </a:pPr>
            <a:r>
              <a:rPr lang="fr-FR" sz="1200" dirty="0">
                <a:latin typeface="Arial"/>
                <a:ea typeface="Calibri"/>
                <a:cs typeface="Times New Roman"/>
              </a:rPr>
              <a:t>Activité 2 (p.5) – question 4)a) : Vocabulaire non connu…</a:t>
            </a:r>
            <a:endParaRPr lang="fr-FR" sz="1200" dirty="0">
              <a:latin typeface="Calibri"/>
              <a:ea typeface="Calibri"/>
              <a:cs typeface="Times New Roman"/>
            </a:endParaRPr>
          </a:p>
          <a:p>
            <a:pPr marL="899160">
              <a:spcAft>
                <a:spcPts val="0"/>
              </a:spcAft>
            </a:pPr>
            <a:r>
              <a:rPr lang="fr-FR" sz="1200" dirty="0">
                <a:latin typeface="Arial"/>
                <a:ea typeface="Calibri"/>
                <a:cs typeface="Times New Roman"/>
              </a:rPr>
              <a:t>		Je ne connais pas le vocabulaire : intervalle, abscisse… </a:t>
            </a:r>
            <a:endParaRPr lang="fr-FR" sz="1200" dirty="0">
              <a:latin typeface="Calibri"/>
              <a:ea typeface="Calibri"/>
              <a:cs typeface="Times New Roman"/>
            </a:endParaRPr>
          </a:p>
          <a:p>
            <a:pPr marL="899160">
              <a:spcAft>
                <a:spcPts val="0"/>
              </a:spcAft>
            </a:pPr>
            <a:r>
              <a:rPr lang="fr-FR" sz="1200" dirty="0">
                <a:latin typeface="Arial"/>
                <a:ea typeface="Calibri"/>
                <a:cs typeface="Times New Roman"/>
              </a:rPr>
              <a:t>		Difficulté à utiliser </a:t>
            </a:r>
            <a:r>
              <a:rPr lang="fr-FR" sz="1200" dirty="0" err="1">
                <a:latin typeface="Arial"/>
                <a:ea typeface="Calibri"/>
                <a:cs typeface="Times New Roman"/>
              </a:rPr>
              <a:t>Geogebra</a:t>
            </a:r>
            <a:r>
              <a:rPr lang="fr-FR" sz="1200" dirty="0">
                <a:latin typeface="Arial"/>
                <a:ea typeface="Calibri"/>
                <a:cs typeface="Times New Roman"/>
              </a:rPr>
              <a:t>, la calculatrice… </a:t>
            </a:r>
            <a:endParaRPr lang="fr-FR" sz="1200" dirty="0">
              <a:latin typeface="Calibri"/>
              <a:ea typeface="Calibri"/>
              <a:cs typeface="Times New Roman"/>
            </a:endParaRPr>
          </a:p>
          <a:p>
            <a:pPr marL="899160">
              <a:spcAft>
                <a:spcPts val="0"/>
              </a:spcAft>
            </a:pPr>
            <a:r>
              <a:rPr lang="fr-FR" sz="1200" dirty="0">
                <a:latin typeface="Arial"/>
                <a:ea typeface="Calibri"/>
                <a:cs typeface="Times New Roman"/>
              </a:rPr>
              <a:t> </a:t>
            </a:r>
            <a:endParaRPr lang="fr-FR" sz="12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"/>
            </a:pPr>
            <a:r>
              <a:rPr lang="fr-FR" sz="1200" dirty="0">
                <a:latin typeface="Arial"/>
                <a:ea typeface="Calibri"/>
                <a:cs typeface="Times New Roman"/>
              </a:rPr>
              <a:t>Selon moi (mon binôme), que dois-je connaître à la fin de ce chapitre ? Quels savoir-faire ?</a:t>
            </a:r>
            <a:endParaRPr lang="fr-FR" sz="1200" dirty="0">
              <a:latin typeface="Calibri"/>
              <a:ea typeface="Calibri"/>
              <a:cs typeface="Times New Roman"/>
            </a:endParaRPr>
          </a:p>
          <a:p>
            <a:pPr marL="899160">
              <a:spcAft>
                <a:spcPts val="0"/>
              </a:spcAft>
            </a:pPr>
            <a:r>
              <a:rPr lang="fr-FR" sz="1200" dirty="0">
                <a:latin typeface="Arial"/>
                <a:ea typeface="Calibri"/>
                <a:cs typeface="Times New Roman"/>
              </a:rPr>
              <a:t>Ecrire ces éléments par des phrases simples commençant par un verbe.</a:t>
            </a:r>
            <a:endParaRPr lang="fr-FR" sz="12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5715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4"/>
          <p:cNvSpPr>
            <a:spLocks noChangeArrowheads="1"/>
          </p:cNvSpPr>
          <p:nvPr/>
        </p:nvSpPr>
        <p:spPr bwMode="auto">
          <a:xfrm>
            <a:off x="1209675" y="2022475"/>
            <a:ext cx="914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fr-FR" sz="1800" smtClean="0">
              <a:solidFill>
                <a:srgbClr val="000000"/>
              </a:solidFill>
              <a:latin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fr-FR" altLang="fr-FR" sz="18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973138" y="1065213"/>
            <a:ext cx="7713662" cy="45434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Blip>
                <a:blip r:embed="rId2"/>
              </a:buBlip>
              <a:tabLst>
                <a:tab pos="630555" algn="l"/>
              </a:tabLst>
              <a:defRPr/>
            </a:pPr>
            <a:r>
              <a:rPr lang="fr-FR" altLang="fr-FR" sz="2000" b="1" dirty="0" smtClean="0">
                <a:solidFill>
                  <a:srgbClr val="002060"/>
                </a:solidFill>
                <a:ea typeface="Calibri"/>
                <a:cs typeface="Arial"/>
              </a:rPr>
              <a:t>La mise en œuvre :</a:t>
            </a:r>
          </a:p>
          <a:p>
            <a:pPr marL="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Les élèves  réalisent les exercices (aide possible du professeur) et listent, au fur et à mesure sur une </a:t>
            </a:r>
            <a:r>
              <a:rPr lang="fr-FR" sz="2000" b="1" dirty="0" smtClean="0">
                <a:solidFill>
                  <a:prstClr val="black"/>
                </a:solidFill>
                <a:ea typeface="Calibri"/>
                <a:cs typeface="Times New Roman"/>
              </a:rPr>
              <a:t>feuille à part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, leurs </a:t>
            </a:r>
            <a:r>
              <a:rPr lang="fr-FR" sz="2000" b="1" dirty="0" smtClean="0">
                <a:solidFill>
                  <a:prstClr val="black"/>
                </a:solidFill>
                <a:ea typeface="Calibri"/>
                <a:cs typeface="Times New Roman"/>
              </a:rPr>
              <a:t>points faibles/forts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.</a:t>
            </a:r>
          </a:p>
          <a:p>
            <a:pPr marL="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marL="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eaLnBrk="1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Blip>
                <a:blip r:embed="rId2"/>
              </a:buBlip>
              <a:tabLst>
                <a:tab pos="630555" algn="l"/>
              </a:tabLst>
              <a:defRPr/>
            </a:pPr>
            <a:r>
              <a:rPr lang="fr-FR" altLang="fr-FR" sz="2000" b="1" dirty="0">
                <a:solidFill>
                  <a:srgbClr val="002060"/>
                </a:solidFill>
                <a:ea typeface="Calibri"/>
                <a:cs typeface="Arial"/>
              </a:rPr>
              <a:t>Phase de synthèse:</a:t>
            </a:r>
          </a:p>
          <a:p>
            <a:pPr marL="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Le professeur récupère ces feuilles à la fin de la séance, les consulte et anticipe la construction d’une grille auto-évaluation réalisée avec les élèves en 2</a:t>
            </a:r>
            <a:r>
              <a:rPr lang="fr-FR" sz="2000" baseline="30000" dirty="0" smtClean="0">
                <a:solidFill>
                  <a:prstClr val="black"/>
                </a:solidFill>
                <a:ea typeface="Calibri"/>
                <a:cs typeface="Times New Roman"/>
              </a:rPr>
              <a:t>ème</a:t>
            </a: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 séance.</a:t>
            </a:r>
          </a:p>
          <a:p>
            <a:pPr marL="0"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srgbClr val="002060"/>
              </a:solidFill>
              <a:ea typeface="Calibri"/>
              <a:cs typeface="Times New Roman"/>
            </a:endParaRPr>
          </a:p>
          <a:p>
            <a:pPr marL="0" lvl="0" indent="0" algn="just" eaLnBrk="1" hangingPunct="1">
              <a:spcBef>
                <a:spcPts val="0"/>
              </a:spcBef>
              <a:spcAft>
                <a:spcPts val="0"/>
              </a:spcAft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srgbClr val="1F15FF"/>
                </a:solidFill>
                <a:ea typeface="Calibri"/>
                <a:cs typeface="Times New Roman"/>
              </a:rPr>
              <a:t> </a:t>
            </a:r>
            <a:r>
              <a:rPr lang="fr-FR" sz="1800" dirty="0" smtClean="0">
                <a:solidFill>
                  <a:srgbClr val="1F15FF"/>
                </a:solidFill>
                <a:latin typeface="Arial" charset="0"/>
                <a:ea typeface="Calibri"/>
                <a:cs typeface="Times New Roman"/>
                <a:sym typeface="Wingdings" pitchFamily="2" charset="2"/>
                <a:hlinkClick r:id="rId3" action="ppaction://hlinkfile"/>
              </a:rPr>
              <a:t> </a:t>
            </a:r>
            <a:r>
              <a:rPr lang="fr-FR" sz="1800" dirty="0">
                <a:solidFill>
                  <a:srgbClr val="FF0000"/>
                </a:solidFill>
                <a:latin typeface="Arial" charset="0"/>
                <a:ea typeface="Calibri"/>
                <a:cs typeface="Times New Roman"/>
                <a:sym typeface="Wingdings" pitchFamily="2" charset="2"/>
                <a:hlinkClick r:id="rId3" action="ppaction://hlinkfile"/>
              </a:rPr>
              <a:t>lien vers feuille d’exercices</a:t>
            </a:r>
            <a:endParaRPr lang="fr-FR" sz="1800" dirty="0">
              <a:solidFill>
                <a:srgbClr val="FF0000"/>
              </a:solidFill>
              <a:latin typeface="Arial" charset="0"/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b="1" u="sng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endParaRPr lang="fr-FR" sz="2000" dirty="0" smtClean="0">
              <a:solidFill>
                <a:prstClr val="black"/>
              </a:solidFill>
              <a:ea typeface="Calibri"/>
              <a:cs typeface="Times New Roman"/>
            </a:endParaRPr>
          </a:p>
          <a:p>
            <a:pPr algn="just" eaLnBrk="1" hangingPunct="1">
              <a:spcBef>
                <a:spcPts val="0"/>
              </a:spcBef>
              <a:spcAft>
                <a:spcPts val="2400"/>
              </a:spcAft>
              <a:buFont typeface="Arial" pitchFamily="34" charset="0"/>
              <a:buNone/>
              <a:tabLst>
                <a:tab pos="630555" algn="l"/>
              </a:tabLst>
              <a:defRPr/>
            </a:pPr>
            <a:r>
              <a:rPr lang="fr-FR" sz="2000" dirty="0" smtClean="0">
                <a:solidFill>
                  <a:prstClr val="black"/>
                </a:solidFill>
                <a:ea typeface="Calibri"/>
                <a:cs typeface="Times New Roman"/>
              </a:rPr>
              <a:t>	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 bwMode="auto">
          <a:xfrm>
            <a:off x="1133475" y="274638"/>
            <a:ext cx="7553325" cy="41751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fr-FR" sz="2000" b="1" dirty="0" smtClean="0">
                <a:solidFill>
                  <a:prstClr val="black"/>
                </a:solidFill>
                <a:ea typeface="Calibri"/>
                <a:cs typeface="Arial"/>
              </a:rPr>
              <a:t>Séance 1 : Recensement réussites/erreurs</a:t>
            </a:r>
            <a:endParaRPr lang="fr-FR" sz="2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6855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Espace réservé du contenu 2"/>
          <p:cNvSpPr>
            <a:spLocks noGrp="1"/>
          </p:cNvSpPr>
          <p:nvPr>
            <p:ph idx="1"/>
          </p:nvPr>
        </p:nvSpPr>
        <p:spPr>
          <a:xfrm>
            <a:off x="1133475" y="723900"/>
            <a:ext cx="7553325" cy="5867400"/>
          </a:xfrm>
        </p:spPr>
        <p:txBody>
          <a:bodyPr/>
          <a:lstStyle/>
          <a:p>
            <a:pPr marL="0" lvl="2" indent="-215900" algn="just"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</a:pPr>
            <a:r>
              <a:rPr lang="fr-FR" altLang="fr-FR" sz="1800" b="1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La deuxième séance a pour objectif de construire la grille d’attendus par échanges entre le professeur et les élèves. </a:t>
            </a:r>
          </a:p>
          <a:p>
            <a:pPr marL="0" lvl="2" indent="-215900" algn="just">
              <a:spcBef>
                <a:spcPct val="0"/>
              </a:spcBef>
              <a:buFont typeface="Arial" pitchFamily="34" charset="0"/>
              <a:buNone/>
            </a:pPr>
            <a:r>
              <a:rPr lang="fr-FR" altLang="fr-FR" sz="16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Les attendus ont été explicités en revenant aux diverses questions des différents exercices et activités. </a:t>
            </a: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dirty="0" smtClean="0">
              <a:solidFill>
                <a:srgbClr val="000000"/>
              </a:solidFill>
              <a:ea typeface="Calibri" pitchFamily="34" charset="0"/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r>
              <a:rPr lang="fr-FR" altLang="fr-FR" sz="18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fr-FR" altLang="fr-FR" sz="1800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  <a:sym typeface="Wingdings" pitchFamily="2" charset="2"/>
                <a:hlinkClick r:id="rId2" action="ppaction://hlinkfile"/>
              </a:rPr>
              <a:t>lien vers la fiche d’auto-évaluation</a:t>
            </a:r>
            <a:endParaRPr lang="fr-FR" altLang="fr-FR" sz="1800" dirty="0" smtClean="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" name="Titre 1"/>
          <p:cNvSpPr txBox="1">
            <a:spLocks/>
          </p:cNvSpPr>
          <p:nvPr/>
        </p:nvSpPr>
        <p:spPr bwMode="auto">
          <a:xfrm>
            <a:off x="1133475" y="274638"/>
            <a:ext cx="7553325" cy="41751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fr-FR" sz="2000" b="1" dirty="0" smtClean="0">
                <a:solidFill>
                  <a:prstClr val="black"/>
                </a:solidFill>
                <a:ea typeface="Calibri"/>
                <a:cs typeface="Arial"/>
              </a:rPr>
              <a:t>Séance 2 : Construction de la grille d’attendus finale</a:t>
            </a:r>
            <a:endParaRPr lang="fr-FR" sz="2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26829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8" t="9865" r="27112" b="30594"/>
          <a:stretch>
            <a:fillRect/>
          </a:stretch>
        </p:blipFill>
        <p:spPr bwMode="auto">
          <a:xfrm>
            <a:off x="1774825" y="1914525"/>
            <a:ext cx="6386513" cy="459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532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Espace réservé du contenu 2"/>
          <p:cNvSpPr>
            <a:spLocks noGrp="1"/>
          </p:cNvSpPr>
          <p:nvPr>
            <p:ph idx="1"/>
          </p:nvPr>
        </p:nvSpPr>
        <p:spPr>
          <a:xfrm>
            <a:off x="1133475" y="723900"/>
            <a:ext cx="7799388" cy="4803775"/>
          </a:xfrm>
        </p:spPr>
        <p:txBody>
          <a:bodyPr/>
          <a:lstStyle/>
          <a:p>
            <a:pPr marL="0" lvl="2" indent="-215900" algn="just">
              <a:buFont typeface="Arial" pitchFamily="34" charset="0"/>
              <a:buNone/>
            </a:pPr>
            <a:endParaRPr lang="fr-FR" altLang="fr-FR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smtClean="0">
              <a:solidFill>
                <a:srgbClr val="000000"/>
              </a:solidFill>
              <a:cs typeface="Times New Roman" pitchFamily="18" charset="0"/>
            </a:endParaRPr>
          </a:p>
          <a:p>
            <a:pPr marL="0" lvl="2" indent="-215900" algn="just">
              <a:buFont typeface="Arial" pitchFamily="34" charset="0"/>
              <a:buNone/>
            </a:pPr>
            <a:endParaRPr lang="fr-FR" altLang="fr-FR" sz="1800" smtClean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4" name="Titre 1"/>
          <p:cNvSpPr txBox="1">
            <a:spLocks/>
          </p:cNvSpPr>
          <p:nvPr/>
        </p:nvSpPr>
        <p:spPr bwMode="auto">
          <a:xfrm>
            <a:off x="1133475" y="274638"/>
            <a:ext cx="7553325" cy="41751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fr-FR" sz="2000" b="1" dirty="0" smtClean="0">
                <a:solidFill>
                  <a:prstClr val="black"/>
                </a:solidFill>
                <a:ea typeface="Calibri"/>
                <a:cs typeface="Arial"/>
              </a:rPr>
              <a:t>Séance 3 : Evaluation</a:t>
            </a:r>
            <a:endParaRPr lang="fr-FR" sz="2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33475" y="941388"/>
            <a:ext cx="7553325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fr-FR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La troisième séance correspond à l’évaluation avec la grille d’attendus.</a:t>
            </a:r>
          </a:p>
          <a:p>
            <a:pPr algn="just">
              <a:defRPr/>
            </a:pPr>
            <a:endParaRPr lang="fr-FR" dirty="0">
              <a:solidFill>
                <a:prstClr val="black"/>
              </a:solidFill>
              <a:latin typeface="Calibri"/>
              <a:cs typeface="Times New 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dirty="0">
                <a:solidFill>
                  <a:prstClr val="black"/>
                </a:solidFill>
                <a:latin typeface="Calibri"/>
                <a:cs typeface="Times New Roman"/>
              </a:rPr>
              <a:t>8 ordinateurs pour 14 élèves présents : l’évaluation a donc été réalisée par </a:t>
            </a:r>
            <a:r>
              <a:rPr lang="fr-FR" dirty="0" smtClean="0">
                <a:solidFill>
                  <a:prstClr val="black"/>
                </a:solidFill>
                <a:latin typeface="Calibri"/>
                <a:cs typeface="Times New Roman"/>
              </a:rPr>
              <a:t>binômes </a:t>
            </a:r>
            <a:r>
              <a:rPr lang="fr-FR" dirty="0">
                <a:solidFill>
                  <a:prstClr val="black"/>
                </a:solidFill>
                <a:latin typeface="Calibri"/>
                <a:cs typeface="Times New Roman"/>
              </a:rPr>
              <a:t>(le même binôme que lors des séances </a:t>
            </a:r>
            <a:r>
              <a:rPr lang="fr-FR" dirty="0" smtClean="0">
                <a:solidFill>
                  <a:prstClr val="black"/>
                </a:solidFill>
                <a:latin typeface="Calibri"/>
                <a:cs typeface="Times New Roman"/>
              </a:rPr>
              <a:t>précédentes).</a:t>
            </a:r>
            <a:endParaRPr lang="fr-FR" dirty="0">
              <a:solidFill>
                <a:prstClr val="black"/>
              </a:solidFill>
              <a:latin typeface="Calibri"/>
              <a:cs typeface="Times New 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fr-FR" dirty="0">
              <a:solidFill>
                <a:prstClr val="black"/>
              </a:solidFill>
              <a:latin typeface="Calibri"/>
              <a:cs typeface="Times New 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dirty="0">
                <a:solidFill>
                  <a:prstClr val="black"/>
                </a:solidFill>
                <a:latin typeface="Calibri"/>
                <a:cs typeface="Times New Roman"/>
              </a:rPr>
              <a:t>Lors de la résolution des divers exercices proposés, les élèves s’auto-évaluent en cochant l’une des quatre cases.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fr-FR" dirty="0">
              <a:solidFill>
                <a:prstClr val="black"/>
              </a:solidFill>
              <a:latin typeface="Calibri"/>
              <a:cs typeface="Times New 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dirty="0">
                <a:solidFill>
                  <a:prstClr val="black"/>
                </a:solidFill>
                <a:latin typeface="Calibri"/>
                <a:cs typeface="Times New Roman"/>
              </a:rPr>
              <a:t>Un barème par attendus permet aux élèves de compter plus rapidement leurs points et de proposer leur note finale.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fr-FR" dirty="0">
              <a:solidFill>
                <a:prstClr val="black"/>
              </a:solidFill>
              <a:latin typeface="Calibri"/>
              <a:cs typeface="Times New 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dirty="0">
                <a:solidFill>
                  <a:prstClr val="black"/>
                </a:solidFill>
                <a:latin typeface="Calibri"/>
                <a:cs typeface="Times New Roman"/>
              </a:rPr>
              <a:t>Le professeur peut intervenir pour différentes aides/coup de pouce à la demande ou non des élèves. Ces élèves sont ainsi toujours en activité et organisent au mieux leurs temps de réflexions ainsi que la restitution de leurs connaissances/compétences.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fr-FR" dirty="0">
              <a:solidFill>
                <a:prstClr val="black"/>
              </a:solidFill>
              <a:latin typeface="Calibri"/>
              <a:cs typeface="Times New Roman"/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fr-FR" dirty="0">
                <a:solidFill>
                  <a:prstClr val="black"/>
                </a:solidFill>
                <a:latin typeface="Calibri"/>
                <a:cs typeface="Times New Roman"/>
              </a:rPr>
              <a:t>Lors de la correction des copies, le professeur peut être amené à modifier les </a:t>
            </a:r>
            <a:r>
              <a:rPr lang="fr-FR" dirty="0" smtClean="0">
                <a:solidFill>
                  <a:prstClr val="black"/>
                </a:solidFill>
                <a:latin typeface="Calibri"/>
                <a:cs typeface="Times New Roman"/>
              </a:rPr>
              <a:t>notes (situations où les élèves se sont sous-évalués ou surévalués).</a:t>
            </a:r>
            <a:endParaRPr lang="fr-FR" dirty="0">
              <a:solidFill>
                <a:prstClr val="black"/>
              </a:solidFill>
              <a:latin typeface="Calibri"/>
              <a:cs typeface="Times New Roman"/>
            </a:endParaRPr>
          </a:p>
          <a:p>
            <a:pPr algn="just">
              <a:defRPr/>
            </a:pPr>
            <a:endParaRPr lang="fr-FR" dirty="0">
              <a:solidFill>
                <a:prstClr val="black"/>
              </a:solidFill>
              <a:latin typeface="Calibri"/>
              <a:cs typeface="Times New Roman"/>
            </a:endParaRPr>
          </a:p>
          <a:p>
            <a:pPr marL="0" lvl="2" algn="just">
              <a:defRPr/>
            </a:pPr>
            <a:r>
              <a:rPr lang="fr-FR" dirty="0">
                <a:solidFill>
                  <a:srgbClr val="002060"/>
                </a:solidFill>
                <a:ea typeface="Calibri"/>
                <a:cs typeface="Times New Roman"/>
                <a:sym typeface="Wingdings" pitchFamily="2" charset="2"/>
              </a:rPr>
              <a:t> </a:t>
            </a:r>
            <a:r>
              <a:rPr lang="fr-FR" dirty="0">
                <a:solidFill>
                  <a:srgbClr val="002060"/>
                </a:solidFill>
                <a:ea typeface="Calibri"/>
                <a:cs typeface="Times New Roman"/>
                <a:sym typeface="Wingdings" pitchFamily="2" charset="2"/>
                <a:hlinkClick r:id="rId2" action="ppaction://hlinkfile"/>
              </a:rPr>
              <a:t>lien vers l’évaluation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00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ZoneTexte 5"/>
          <p:cNvSpPr txBox="1">
            <a:spLocks noChangeArrowheads="1"/>
          </p:cNvSpPr>
          <p:nvPr/>
        </p:nvSpPr>
        <p:spPr bwMode="auto">
          <a:xfrm>
            <a:off x="1027113" y="1006475"/>
            <a:ext cx="7659687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Font typeface="Arial" pitchFamily="34" charset="0"/>
              <a:buChar char="•"/>
              <a:tabLst>
                <a:tab pos="630238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446088" indent="-350838">
              <a:spcBef>
                <a:spcPct val="20000"/>
              </a:spcBef>
              <a:buFont typeface="Arial" pitchFamily="34" charset="0"/>
              <a:buChar char="–"/>
              <a:tabLst>
                <a:tab pos="630238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tabLst>
                <a:tab pos="630238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tabLst>
                <a:tab pos="6302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tabLst>
                <a:tab pos="6302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6302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6302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6302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tabLst>
                <a:tab pos="63023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ts val="600"/>
              </a:spcAft>
              <a:buFont typeface="Arial" pitchFamily="34" charset="0"/>
              <a:buBlip>
                <a:blip r:embed="rId3"/>
              </a:buBlip>
            </a:pPr>
            <a:r>
              <a:rPr lang="fr-FR" altLang="fr-FR" sz="2000" b="1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 Commentaires du professeur liés à la séquence :	</a:t>
            </a:r>
          </a:p>
          <a:p>
            <a:pPr lvl="1" algn="just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fr-FR" altLang="fr-FR" sz="18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De </a:t>
            </a:r>
            <a:r>
              <a:rPr lang="fr-FR" altLang="fr-FR" sz="1800" b="1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nombreux échanges </a:t>
            </a:r>
            <a:r>
              <a:rPr lang="fr-FR" altLang="fr-FR" sz="18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oraux « groupe/professeur » ont eu lieu lors de la résolution des exercices et de la  restitution écrite de la fiche bilan.</a:t>
            </a:r>
          </a:p>
          <a:p>
            <a:pPr lvl="1" algn="just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fr-FR" altLang="fr-FR" sz="18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Des </a:t>
            </a:r>
            <a:r>
              <a:rPr lang="fr-FR" altLang="fr-FR" sz="1800" b="1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échanges constructifs </a:t>
            </a:r>
            <a:r>
              <a:rPr lang="fr-FR" altLang="fr-FR" sz="18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entre les élèves autour des difficultés rencontrées. Ces échanges ont été plus nombreux que d’habitude.</a:t>
            </a:r>
          </a:p>
          <a:p>
            <a:pPr lvl="1" algn="just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fr-FR" altLang="fr-FR" sz="18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La fiche d’auto-évaluation construite collectivement permet une </a:t>
            </a:r>
            <a:r>
              <a:rPr lang="fr-FR" altLang="fr-FR" sz="1800" b="1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meilleure compréhension des attendus.</a:t>
            </a:r>
          </a:p>
          <a:p>
            <a:pPr lvl="1" algn="just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fr-FR" altLang="fr-FR" sz="18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Les débats mettent en avant les </a:t>
            </a:r>
            <a:r>
              <a:rPr lang="fr-FR" altLang="fr-FR" sz="1800" b="1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difficultés de maîtrise de la langue </a:t>
            </a:r>
            <a:r>
              <a:rPr lang="fr-FR" altLang="fr-FR" sz="18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(difficultés liées au  vocabulaire, communication des réponses).</a:t>
            </a:r>
          </a:p>
          <a:p>
            <a:pPr lvl="1" algn="just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fr-FR" altLang="fr-FR" sz="18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La  grille d’auto évaluation a été utilisée. Les élèves n’ont eu aucun problème pour s’approprier la grille. Cependant, certains élèves se sont </a:t>
            </a:r>
            <a:r>
              <a:rPr lang="fr-FR" altLang="fr-FR" sz="1800" b="1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sous-évalués ou surévalués</a:t>
            </a:r>
            <a:r>
              <a:rPr lang="fr-FR" altLang="fr-FR" sz="18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. Le professeur a du modifier la note et </a:t>
            </a:r>
            <a:r>
              <a:rPr lang="fr-FR" altLang="fr-FR" sz="1800" dirty="0" err="1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réexpliciter</a:t>
            </a:r>
            <a:r>
              <a:rPr lang="fr-FR" altLang="fr-FR" sz="18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 les attendus. </a:t>
            </a:r>
          </a:p>
          <a:p>
            <a:pPr lvl="1" algn="just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fr-FR" altLang="fr-FR" sz="18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La séquence a été réalisée en plusieurs séances et cette démarche est difficilement réalisable pour tout le programme.</a:t>
            </a:r>
          </a:p>
        </p:txBody>
      </p:sp>
      <p:sp>
        <p:nvSpPr>
          <p:cNvPr id="4" name="Titre 1"/>
          <p:cNvSpPr txBox="1">
            <a:spLocks/>
          </p:cNvSpPr>
          <p:nvPr/>
        </p:nvSpPr>
        <p:spPr bwMode="auto">
          <a:xfrm>
            <a:off x="1133475" y="274638"/>
            <a:ext cx="7553325" cy="41751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  <a:extLst/>
        </p:spPr>
        <p:txBody>
          <a:bodyPr anchor="ctr"/>
          <a:lstStyle>
            <a:lvl1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defTabSz="457200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defTabSz="457200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15000"/>
              </a:lnSpc>
              <a:spcAft>
                <a:spcPts val="1000"/>
              </a:spcAft>
              <a:defRPr/>
            </a:pPr>
            <a:r>
              <a:rPr lang="fr-FR" sz="2000" b="1" dirty="0" smtClean="0">
                <a:solidFill>
                  <a:prstClr val="black"/>
                </a:solidFill>
                <a:ea typeface="Calibri"/>
                <a:cs typeface="Arial"/>
              </a:rPr>
              <a:t>Commentaires du professeur</a:t>
            </a:r>
            <a:endParaRPr lang="fr-FR" sz="2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066204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presentation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ésentation1.pot [Mode de compatibilité]" id="{ABE4140C-D376-4BE9-BDFF-23C74214A693}" vid="{26625D04-A03A-4312-80BA-6114A8B3F45E}"/>
    </a:ext>
  </a:extLst>
</a:theme>
</file>

<file path=ppt/theme/theme2.xml><?xml version="1.0" encoding="utf-8"?>
<a:theme xmlns:a="http://schemas.openxmlformats.org/drawingml/2006/main" name="15_presentation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ésentation1.pot [Mode de compatibilité]" id="{ABE4140C-D376-4BE9-BDFF-23C74214A693}" vid="{26625D04-A03A-4312-80BA-6114A8B3F45E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Bureau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presentation</Template>
  <TotalTime>1667</TotalTime>
  <Words>373</Words>
  <Application>Microsoft Office PowerPoint</Application>
  <PresentationFormat>Affichage à l'écran (4:3)</PresentationFormat>
  <Paragraphs>112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7_presentation</vt:lpstr>
      <vt:lpstr>15_presentation</vt:lpstr>
      <vt:lpstr>Graf « évaluation »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Rectorat</dc:creator>
  <cp:lastModifiedBy>Rectorat</cp:lastModifiedBy>
  <cp:revision>178</cp:revision>
  <cp:lastPrinted>2016-12-02T14:24:43Z</cp:lastPrinted>
  <dcterms:created xsi:type="dcterms:W3CDTF">2017-10-02T09:30:29Z</dcterms:created>
  <dcterms:modified xsi:type="dcterms:W3CDTF">2018-06-30T17:36:56Z</dcterms:modified>
</cp:coreProperties>
</file>